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Roboto Medium"/>
      <p:regular r:id="rId22"/>
      <p:bold r:id="rId23"/>
      <p:italic r:id="rId24"/>
      <p:boldItalic r:id="rId25"/>
    </p:embeddedFont>
    <p:embeddedFont>
      <p:font typeface="Fira Sans ExtraBold"/>
      <p:bold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RobotoMedium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RobotoMedium-italic.fntdata"/><Relationship Id="rId23" Type="http://schemas.openxmlformats.org/officeDocument/2006/relationships/font" Target="fonts/Roboto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ExtraBold-bold.fntdata"/><Relationship Id="rId25" Type="http://schemas.openxmlformats.org/officeDocument/2006/relationships/font" Target="fonts/RobotoMedium-boldItalic.fntdata"/><Relationship Id="rId27" Type="http://schemas.openxmlformats.org/officeDocument/2006/relationships/font" Target="fonts/FiraSansExtra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gif>
</file>

<file path=ppt/media/image11.gif>
</file>

<file path=ppt/media/image12.jp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b1a30fa4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db1a30fa4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b1a30fa44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" name="Google Shape;133;gdb1a30fa44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b4214005e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" name="Google Shape;142;gdb4214005e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b1a30fa44_0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db1a30fa44_0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b1a30fa44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db1a30fa44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b1a30fa44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db1a30fa44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b1a30fa44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db1a30fa44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b1a30fa44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gdb1a30fa44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b4214005e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db4214005e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b4214005e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db4214005e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b1a30fa44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6" name="Google Shape;116;gdb1a30fa44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b4214005e_0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db4214005e_0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gif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10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9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gif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gif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Гифка скала круто улыбка гиф картинка, скачать анимированный gif на GIFER  от Jofyn"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5050" y="2116325"/>
            <a:ext cx="4646875" cy="300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/>
        </p:nvSpPr>
        <p:spPr>
          <a:xfrm>
            <a:off x="2665525" y="502300"/>
            <a:ext cx="58371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ГРА “ТАК І”</a:t>
            </a:r>
            <a:r>
              <a:rPr b="1" lang="uk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 txBox="1"/>
          <p:nvPr/>
        </p:nvSpPr>
        <p:spPr>
          <a:xfrm>
            <a:off x="2076150" y="1339450"/>
            <a:ext cx="4219200" cy="37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СТВОРИМО ЩОСЬ?</a:t>
            </a:r>
            <a:endParaRPr b="1" sz="3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highlight>
                <a:srgbClr val="F1C232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1647525" y="502300"/>
            <a:ext cx="68553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ГРА “ЦЕ ТИ ЗРОБИВ?”</a:t>
            </a:r>
            <a:r>
              <a:rPr b="1" lang="uk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6" name="Google Shape;14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 txBox="1"/>
          <p:nvPr/>
        </p:nvSpPr>
        <p:spPr>
          <a:xfrm>
            <a:off x="4743450" y="1339450"/>
            <a:ext cx="4400700" cy="37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Беріть відповідальність </a:t>
            </a:r>
            <a:endParaRPr b="1" sz="3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і </a:t>
            </a:r>
            <a:endParaRPr b="1" sz="3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включайте </a:t>
            </a:r>
            <a:endParaRPr b="1" sz="3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свій </a:t>
            </a:r>
            <a:endParaRPr b="1" sz="3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креатив</a:t>
            </a:r>
            <a:endParaRPr b="1" sz="3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highlight>
                <a:srgbClr val="F1C232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Guilty GIF | Gfycat" id="148" name="Google Shape;14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339450"/>
            <a:ext cx="4743450" cy="355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7"/>
          <p:cNvSpPr txBox="1"/>
          <p:nvPr/>
        </p:nvSpPr>
        <p:spPr>
          <a:xfrm>
            <a:off x="2370825" y="375050"/>
            <a:ext cx="5914500" cy="9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ДОМАШНЄ</a:t>
            </a:r>
            <a:endParaRPr b="1" sz="46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5" name="Google Shape;15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7"/>
          <p:cNvSpPr txBox="1"/>
          <p:nvPr/>
        </p:nvSpPr>
        <p:spPr>
          <a:xfrm>
            <a:off x="930925" y="1560475"/>
            <a:ext cx="8313900" cy="3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3600">
                <a:solidFill>
                  <a:srgbClr val="F1C232"/>
                </a:solidFill>
                <a:highlight>
                  <a:srgbClr val="FFFFFF"/>
                </a:highlight>
                <a:latin typeface="Roboto Medium"/>
                <a:ea typeface="Roboto Medium"/>
                <a:cs typeface="Roboto Medium"/>
                <a:sym typeface="Roboto Medium"/>
              </a:rPr>
              <a:t>Згадай історію з життя коли ти використав правило Так І</a:t>
            </a:r>
            <a:endParaRPr sz="3600">
              <a:solidFill>
                <a:srgbClr val="F1C232"/>
              </a:solidFill>
              <a:highlight>
                <a:srgbClr val="FFFFFF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412932" y="2361519"/>
            <a:ext cx="5929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Модуль 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3</a:t>
            </a: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: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 </a:t>
            </a:r>
            <a:r>
              <a:rPr lang="uk" sz="2800">
                <a:latin typeface="Fira Sans ExtraBold"/>
                <a:ea typeface="Fira Sans ExtraBold"/>
                <a:cs typeface="Fira Sans ExtraBold"/>
                <a:sym typeface="Fira Sans ExtraBold"/>
              </a:rPr>
              <a:t>САМОСТІЙНІСТЬ</a:t>
            </a:r>
            <a:endParaRPr b="0" i="0" sz="2800" u="none" cap="none" strike="noStrike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500">
                <a:solidFill>
                  <a:schemeClr val="dk1"/>
                </a:solidFill>
              </a:rPr>
              <a:t>Так і. Відповідальність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8"/>
          <p:cNvSpPr txBox="1"/>
          <p:nvPr/>
        </p:nvSpPr>
        <p:spPr>
          <a:xfrm>
            <a:off x="1379625" y="575975"/>
            <a:ext cx="67107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ВИ ЧАСТО ГОВОРИТЕ ТАК?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/>
        </p:nvSpPr>
        <p:spPr>
          <a:xfrm>
            <a:off x="5020725" y="1612525"/>
            <a:ext cx="3987000" cy="24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FFFFF"/>
                </a:highlight>
              </a:rPr>
              <a:t>БЕЗ “ТАК” НЕМАЄ </a:t>
            </a:r>
            <a:endParaRPr b="1" sz="3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solidFill>
                  <a:srgbClr val="FF0000"/>
                </a:solidFill>
                <a:highlight>
                  <a:schemeClr val="dk1"/>
                </a:highlight>
              </a:rPr>
              <a:t>НІЧОГО</a:t>
            </a:r>
            <a:r>
              <a:rPr b="1" lang="uk" sz="3600">
                <a:solidFill>
                  <a:srgbClr val="F1C23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1" sz="3600">
              <a:solidFill>
                <a:srgbClr val="F1C23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Jack Nicholson Yes GIF - JackNicholson Yes Nodding - Discover &amp; Share GIFs  | Jack nicholson, I love to laugh, Funny memes images" id="79" name="Google Shape;7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975" y="1212175"/>
            <a:ext cx="4743450" cy="37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 txBox="1"/>
          <p:nvPr/>
        </p:nvSpPr>
        <p:spPr>
          <a:xfrm>
            <a:off x="314775" y="2019150"/>
            <a:ext cx="4299600" cy="26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93C47D"/>
                </a:highlight>
                <a:latin typeface="Roboto"/>
                <a:ea typeface="Roboto"/>
                <a:cs typeface="Roboto"/>
                <a:sym typeface="Roboto"/>
              </a:rPr>
              <a:t>НА КОЖНУ МОЮ ПРОПОЗИЦІЮ КАЖІТЬ ТАК</a:t>
            </a:r>
            <a:endParaRPr b="1" sz="3300">
              <a:solidFill>
                <a:schemeClr val="dk1"/>
              </a:solidFill>
              <a:highlight>
                <a:srgbClr val="93C47D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799700" y="2019150"/>
            <a:ext cx="4265700" cy="29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E06666"/>
                </a:highlight>
                <a:latin typeface="Roboto"/>
                <a:ea typeface="Roboto"/>
                <a:cs typeface="Roboto"/>
                <a:sym typeface="Roboto"/>
              </a:rPr>
              <a:t>НА КОЖНУ МОЮ ПРОПОЗИЦІЮ КАЖІТЬ НІ</a:t>
            </a:r>
            <a:endParaRPr b="1" sz="1100">
              <a:solidFill>
                <a:schemeClr val="dk1"/>
              </a:solidFill>
              <a:highlight>
                <a:srgbClr val="E06666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07175" y="884000"/>
            <a:ext cx="88962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Я ВАМ ДОВЕДУ!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n pineapple apple pen гифки, анимированные GIF изображения pen pineapple apple  pen - скачать гиф картинки на GIFER" id="93" name="Google Shape;93;p20"/>
          <p:cNvPicPr preferRelativeResize="0"/>
          <p:nvPr/>
        </p:nvPicPr>
        <p:blipFill rotWithShape="1">
          <a:blip r:embed="rId3">
            <a:alphaModFix/>
          </a:blip>
          <a:srcRect b="0" l="14420" r="0" t="0"/>
          <a:stretch/>
        </p:blipFill>
        <p:spPr>
          <a:xfrm>
            <a:off x="-1" y="1778425"/>
            <a:ext cx="4928450" cy="335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20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0"/>
          <p:cNvSpPr txBox="1"/>
          <p:nvPr/>
        </p:nvSpPr>
        <p:spPr>
          <a:xfrm>
            <a:off x="609600" y="458375"/>
            <a:ext cx="71139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0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ДОДАВАЙТЕ “І”</a:t>
            </a:r>
            <a:endParaRPr b="1" sz="40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/>
        </p:nvSpPr>
        <p:spPr>
          <a:xfrm>
            <a:off x="3777250" y="1321550"/>
            <a:ext cx="5406900" cy="3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НЕ БУДЬТЕ АМОРФНИМ!!</a:t>
            </a:r>
            <a:endParaRPr b="1" sz="26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lt1"/>
                </a:solidFill>
                <a:highlight>
                  <a:srgbClr val="F1C232"/>
                </a:highlight>
              </a:rPr>
              <a:t>КЕРУЙТЕ “СВОЇМ СЕРІАЛОМ”!!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ІНІЦІЮЙТЕ ІДЕЇ</a:t>
            </a:r>
            <a:endParaRPr b="1" sz="26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lt1"/>
                </a:solidFill>
                <a:highlight>
                  <a:srgbClr val="F1C232"/>
                </a:highlight>
              </a:rPr>
              <a:t>ВПЛИВАЙТЕ НА СВОЄ ЖИТТЯ!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ssimo Bottura: i 7 segreti del successo – Performance Strategies" id="102" name="Google Shape;1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300" y="1272500"/>
            <a:ext cx="6529824" cy="365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1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0" y="663025"/>
            <a:ext cx="9144000" cy="7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Знайомтесь це Массімо Боттура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velyn Cosme Jones on Twitter: &quot;At the @CarnegieFdn Virtual Conference  @LeadforEquity &quot;Oops I dropped the lemon tart&quot;-the &quot;mistake&quot; that became  the most famous dessert. @francescagino talks about the idea of  transforming messiness/unexpectedness"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1450" y="1469250"/>
            <a:ext cx="4626849" cy="36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2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/>
          <p:nvPr/>
        </p:nvSpPr>
        <p:spPr>
          <a:xfrm>
            <a:off x="0" y="596050"/>
            <a:ext cx="9144000" cy="7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А це його найпопулярніший витвір</a:t>
            </a:r>
            <a:endParaRPr b="1" sz="26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lt1"/>
                </a:solidFill>
                <a:highlight>
                  <a:srgbClr val="F1C232"/>
                </a:highlight>
              </a:rPr>
              <a:t>“УПС Я ВПУСТИВ ЛИМОННИЙ ТАРТ”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sponsibility - GIF on Imgur"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200" y="2498625"/>
            <a:ext cx="6186925" cy="263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3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3"/>
          <p:cNvSpPr txBox="1"/>
          <p:nvPr/>
        </p:nvSpPr>
        <p:spPr>
          <a:xfrm>
            <a:off x="2042675" y="495600"/>
            <a:ext cx="67479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9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ВІДПОВІДАЛЬНІСТЬ</a:t>
            </a:r>
            <a:r>
              <a:rPr b="1" lang="uk" sz="2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3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1" name="Google Shape;121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/>
          <p:nvPr/>
        </p:nvSpPr>
        <p:spPr>
          <a:xfrm>
            <a:off x="0" y="1265775"/>
            <a:ext cx="9144000" cy="3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ЗА СЕБЕ (СВОЇ ВЧИНКИ)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ЗА КОГОСЬ (ТВАРИНКА, А З ЧАСОМ ДИТИНКА)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highlight>
                <a:srgbClr val="F1C232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 txBox="1"/>
          <p:nvPr/>
        </p:nvSpPr>
        <p:spPr>
          <a:xfrm>
            <a:off x="221000" y="495600"/>
            <a:ext cx="89229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9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ЧИМ МИ ДОРОСЛІШІ, ТИМ БІЛЬША ВІДПОВІДАЛЬНІСТЬ</a:t>
            </a:r>
            <a:r>
              <a:rPr b="1" lang="uk" sz="2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3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/>
          <p:nvPr/>
        </p:nvSpPr>
        <p:spPr>
          <a:xfrm>
            <a:off x="0" y="1620750"/>
            <a:ext cx="9144000" cy="30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 РОКІВ (ГРЕЧКА ЧИ СУПЧИК)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12 РОКІВ (Д.З. ЧИ ДВІР)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16 РОКІВ (МЕД.ІНСТИТУТ ЧИ ФІЗ.МАТ.)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24 РОКИ (ОДРУЖУВАТИСЬ ЧИ НІ)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30 РОКІВ </a:t>
            </a: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(ЗАВОДИТИ ДИТИНУ ЧИ НІ)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35 РОКІВ (ПРОДАТИ КОМПАНІЮ ЧИ РЯТУВАТИ)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highlight>
                <a:srgbClr val="F1C232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